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037941912178094E-2"/>
          <c:y val="0.12044732157131592"/>
          <c:w val="0.74291114118633295"/>
          <c:h val="0.8795526784286841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8630372088286485E-2"/>
                  <c:y val="-2.679156922943521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-1.1614739565974152E-2"/>
                  <c:y val="-2.1457134844095935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4.7747703958819387E-2"/>
                  <c:y val="2.2968315173652791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1.1208476835907122E-2"/>
                  <c:y val="-4.2517294826320108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1.7507524416478976E-2"/>
                  <c:y val="-2.502211813863500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5"/>
              <c:layout>
                <c:manualLayout>
                  <c:x val="-4.8616125986001554E-2"/>
                  <c:y val="-1.652103018363813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6"/>
              <c:layout>
                <c:manualLayout>
                  <c:x val="8.7235677517312894E-4"/>
                  <c:y val="-1.8812950322592881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7"/>
              <c:layout>
                <c:manualLayout>
                  <c:x val="4.2315900085175724E-3"/>
                  <c:y val="-1.408498649201579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8"/>
              <c:layout>
                <c:manualLayout>
                  <c:x val="1.0352032644520979E-2"/>
                  <c:y val="-2.479636408962689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9"/>
              <c:layout>
                <c:manualLayout>
                  <c:x val="3.7916504647631743E-3"/>
                  <c:y val="-1.994239799913830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Лист1!$B$2:$B$11</c:f>
              <c:numCache>
                <c:formatCode>0.0</c:formatCode>
                <c:ptCount val="10"/>
                <c:pt idx="0">
                  <c:v>136.1</c:v>
                </c:pt>
                <c:pt idx="1">
                  <c:v>1.2</c:v>
                </c:pt>
                <c:pt idx="2">
                  <c:v>20.100000000000001</c:v>
                </c:pt>
                <c:pt idx="3">
                  <c:v>40.9</c:v>
                </c:pt>
                <c:pt idx="4">
                  <c:v>243.4</c:v>
                </c:pt>
                <c:pt idx="5">
                  <c:v>486.1</c:v>
                </c:pt>
                <c:pt idx="6">
                  <c:v>103</c:v>
                </c:pt>
                <c:pt idx="7">
                  <c:v>29.8</c:v>
                </c:pt>
                <c:pt idx="8">
                  <c:v>70.3</c:v>
                </c:pt>
                <c:pt idx="9">
                  <c:v>9.6999999999999993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Лист1!$C$2:$C$11</c:f>
              <c:numCache>
                <c:formatCode>0</c:formatCode>
                <c:ptCount val="10"/>
                <c:pt idx="0">
                  <c:v>11.932316324741365</c:v>
                </c:pt>
                <c:pt idx="1">
                  <c:v>0.10520778537611783</c:v>
                </c:pt>
                <c:pt idx="2">
                  <c:v>1.7622304050499737</c:v>
                </c:pt>
                <c:pt idx="3">
                  <c:v>3.5858320182360162</c:v>
                </c:pt>
                <c:pt idx="4">
                  <c:v>21.339645800455902</c:v>
                </c:pt>
                <c:pt idx="5">
                  <c:v>42.617920392775737</c:v>
                </c:pt>
                <c:pt idx="6">
                  <c:v>9.0303349114501152</c:v>
                </c:pt>
                <c:pt idx="7">
                  <c:v>2.6126600035069263</c:v>
                </c:pt>
                <c:pt idx="8">
                  <c:v>6.1634227599509028</c:v>
                </c:pt>
                <c:pt idx="9">
                  <c:v>0.85042959845695254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"/>
          <c:y val="0.80430646594822786"/>
          <c:w val="1"/>
          <c:h val="0.18504888345739359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296199412186526"/>
          <c:y val="4.162330946013823E-2"/>
          <c:w val="0.75894471321368329"/>
          <c:h val="0.8336882756376051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8630372088286485E-2"/>
                  <c:y val="-2.679156922943521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-2.4975970683392083E-2"/>
                  <c:y val="-4.6297868311971593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3.9730644406513853E-2"/>
                  <c:y val="-5.23527511027726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0.10740999316574243"/>
                  <c:y val="-6.7357539303144719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0.10154574575888874"/>
                  <c:y val="8.303498359337230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5"/>
              <c:layout>
                <c:manualLayout>
                  <c:x val="0.35222327990492641"/>
                  <c:y val="-6.584753493743262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6"/>
              <c:layout>
                <c:manualLayout>
                  <c:x val="8.7235677517312894E-4"/>
                  <c:y val="-1.8812950322592881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7"/>
              <c:layout>
                <c:manualLayout>
                  <c:x val="4.2315900085175724E-3"/>
                  <c:y val="-1.408498649201579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18,0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8"/>
              <c:layout>
                <c:manualLayout>
                  <c:x val="1.0352032644520979E-2"/>
                  <c:y val="-2.479636408962689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9"/>
              <c:layout>
                <c:manualLayout>
                  <c:x val="3.7916504647631743E-3"/>
                  <c:y val="-1.994239799913830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Лист1!$B$2:$B$11</c:f>
              <c:numCache>
                <c:formatCode>0.0</c:formatCode>
                <c:ptCount val="10"/>
                <c:pt idx="0">
                  <c:v>12.4</c:v>
                </c:pt>
                <c:pt idx="1">
                  <c:v>0</c:v>
                </c:pt>
                <c:pt idx="2">
                  <c:v>2.6</c:v>
                </c:pt>
                <c:pt idx="3">
                  <c:v>7.2</c:v>
                </c:pt>
                <c:pt idx="4">
                  <c:v>4.0999999999999996</c:v>
                </c:pt>
                <c:pt idx="5">
                  <c:v>72.7</c:v>
                </c:pt>
                <c:pt idx="6">
                  <c:v>18.899999999999999</c:v>
                </c:pt>
                <c:pt idx="7">
                  <c:v>1.6</c:v>
                </c:pt>
                <c:pt idx="8">
                  <c:v>9.1999999999999993</c:v>
                </c:pt>
                <c:pt idx="9">
                  <c:v>1.5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Лист1!$C$2:$C$11</c:f>
              <c:numCache>
                <c:formatCode>#,##0</c:formatCode>
                <c:ptCount val="10"/>
                <c:pt idx="0">
                  <c:v>9.5238095238095255</c:v>
                </c:pt>
                <c:pt idx="1">
                  <c:v>0</c:v>
                </c:pt>
                <c:pt idx="2">
                  <c:v>1.9969278033794164</c:v>
                </c:pt>
                <c:pt idx="3">
                  <c:v>5.5299539170506913</c:v>
                </c:pt>
                <c:pt idx="4">
                  <c:v>3.1490015360983099</c:v>
                </c:pt>
                <c:pt idx="5">
                  <c:v>55.83717357910907</c:v>
                </c:pt>
                <c:pt idx="6">
                  <c:v>14.516129032258066</c:v>
                </c:pt>
                <c:pt idx="7">
                  <c:v>1.228878648233487</c:v>
                </c:pt>
                <c:pt idx="8">
                  <c:v>7.0660522273425492</c:v>
                </c:pt>
                <c:pt idx="9">
                  <c:v>1.1520737327188941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67660968"/>
              </p:ext>
            </p:extLst>
          </p:nvPr>
        </p:nvGraphicFramePr>
        <p:xfrm>
          <a:off x="251520" y="692696"/>
          <a:ext cx="4752528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51520" y="107339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бюджета 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на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01.03.202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г., млн.рублей,%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535820911"/>
              </p:ext>
            </p:extLst>
          </p:nvPr>
        </p:nvGraphicFramePr>
        <p:xfrm>
          <a:off x="4283968" y="1628800"/>
          <a:ext cx="475252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9552" y="1043600"/>
            <a:ext cx="32438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Утверждено бюджетных назначений</a:t>
            </a:r>
            <a:endParaRPr lang="ru-RU" sz="14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20072" y="1043600"/>
            <a:ext cx="3069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Исполнено бюджетных назначений</a:t>
            </a:r>
            <a:endParaRPr lang="ru-RU" sz="14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0451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39</Words>
  <Application>Microsoft Office PowerPoint</Application>
  <PresentationFormat>Экран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63</cp:revision>
  <dcterms:created xsi:type="dcterms:W3CDTF">2023-08-08T07:34:40Z</dcterms:created>
  <dcterms:modified xsi:type="dcterms:W3CDTF">2026-03-11T12:34:44Z</dcterms:modified>
</cp:coreProperties>
</file>